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8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75" autoAdjust="0"/>
    <p:restoredTop sz="94660"/>
  </p:normalViewPr>
  <p:slideViewPr>
    <p:cSldViewPr snapToGrid="0">
      <p:cViewPr varScale="1">
        <p:scale>
          <a:sx n="67" d="100"/>
          <a:sy n="67" d="100"/>
        </p:scale>
        <p:origin x="56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198072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241514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3974411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760538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4536499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97AD4BA-E14A-425C-9487-F91041A799D0}" type="datetimeFigureOut">
              <a:rPr lang="en-US" smtClean="0"/>
              <a:t>6/14/2021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2961685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97AD4BA-E14A-425C-9487-F91041A799D0}" type="datetimeFigureOut">
              <a:rPr lang="en-US" smtClean="0"/>
              <a:t>6/14/2021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10139350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9994341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324537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1668003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56847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580264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97AD4BA-E14A-425C-9487-F91041A799D0}" type="datetimeFigureOut">
              <a:rPr lang="en-US" smtClean="0"/>
              <a:t>6/14/2021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281501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97AD4BA-E14A-425C-9487-F91041A799D0}" type="datetimeFigureOut">
              <a:rPr lang="en-US" smtClean="0"/>
              <a:t>6/14/2021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36511618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7AD4BA-E14A-425C-9487-F91041A799D0}" type="datetimeFigureOut">
              <a:rPr lang="en-US" smtClean="0"/>
              <a:t>6/14/2021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1436125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879810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943553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97AD4BA-E14A-425C-9487-F91041A799D0}" type="datetimeFigureOut">
              <a:rPr lang="en-US" smtClean="0"/>
              <a:t>6/14/2021</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E0969E7-9618-4CC5-8E9F-4E8DEB63011F}" type="slidenum">
              <a:rPr lang="en-US" smtClean="0"/>
              <a:t>‹#›</a:t>
            </a:fld>
            <a:endParaRPr lang="en-US"/>
          </a:p>
        </p:txBody>
      </p:sp>
    </p:spTree>
    <p:extLst>
      <p:ext uri="{BB962C8B-B14F-4D97-AF65-F5344CB8AC3E}">
        <p14:creationId xmlns:p14="http://schemas.microsoft.com/office/powerpoint/2010/main" val="64192889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huffingtonpost.com/nell-minow/thank-you-notes-the-five-_b_6382182.html" TargetMode="External"/><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hyperlink" Target="https://thesalesblog.com/2018/02/24/the-hustlers-playbook-progress-over-perfection/" TargetMode="External"/><Relationship Id="rId4"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2A0A400-44D7-49EA-B281-8FAA5C26B096}"/>
              </a:ext>
            </a:extLst>
          </p:cNvPr>
          <p:cNvSpPr txBox="1"/>
          <p:nvPr/>
        </p:nvSpPr>
        <p:spPr>
          <a:xfrm>
            <a:off x="1676400" y="2028616"/>
            <a:ext cx="8839200" cy="2800767"/>
          </a:xfrm>
          <a:prstGeom prst="rect">
            <a:avLst/>
          </a:prstGeom>
          <a:noFill/>
        </p:spPr>
        <p:txBody>
          <a:bodyPr wrap="square" rtlCol="0">
            <a:spAutoFit/>
          </a:bodyPr>
          <a:lstStyle/>
          <a:p>
            <a:pPr algn="ctr"/>
            <a:r>
              <a:rPr lang="en-US" sz="8800" dirty="0"/>
              <a:t>EXPLORATORY DATA ANALYSIS</a:t>
            </a:r>
          </a:p>
        </p:txBody>
      </p:sp>
    </p:spTree>
    <p:extLst>
      <p:ext uri="{BB962C8B-B14F-4D97-AF65-F5344CB8AC3E}">
        <p14:creationId xmlns:p14="http://schemas.microsoft.com/office/powerpoint/2010/main" val="28500803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F73045B-141D-413B-AAFE-FE7B49C1E00A}"/>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 r="134"/>
          <a:stretch/>
        </p:blipFill>
        <p:spPr>
          <a:xfrm>
            <a:off x="6258560" y="1663700"/>
            <a:ext cx="5638800" cy="3530600"/>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8" name="Picture 7">
            <a:extLst>
              <a:ext uri="{FF2B5EF4-FFF2-40B4-BE49-F238E27FC236}">
                <a16:creationId xmlns:a16="http://schemas.microsoft.com/office/drawing/2014/main" id="{B63E95C3-FEFF-47C5-983F-6B2E23D093B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721360" y="1433220"/>
            <a:ext cx="5638800" cy="376108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2644824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B7E4B5-BEC9-47CB-ADE4-1AF05AAC736B}"/>
              </a:ext>
            </a:extLst>
          </p:cNvPr>
          <p:cNvSpPr txBox="1"/>
          <p:nvPr/>
        </p:nvSpPr>
        <p:spPr>
          <a:xfrm>
            <a:off x="1475184" y="676275"/>
            <a:ext cx="9241632" cy="523220"/>
          </a:xfrm>
          <a:prstGeom prst="rect">
            <a:avLst/>
          </a:prstGeom>
          <a:noFill/>
        </p:spPr>
        <p:txBody>
          <a:bodyPr wrap="square" rtlCol="0">
            <a:spAutoFit/>
          </a:bodyPr>
          <a:lstStyle/>
          <a:p>
            <a:r>
              <a:rPr lang="en-US" sz="2800" dirty="0"/>
              <a:t> DESCRIPTION OF KAGGLE MILLONS SONG DATASET</a:t>
            </a:r>
          </a:p>
        </p:txBody>
      </p:sp>
      <p:graphicFrame>
        <p:nvGraphicFramePr>
          <p:cNvPr id="4" name="Table 4">
            <a:extLst>
              <a:ext uri="{FF2B5EF4-FFF2-40B4-BE49-F238E27FC236}">
                <a16:creationId xmlns:a16="http://schemas.microsoft.com/office/drawing/2014/main" id="{C7BDD11C-93CC-4499-9ED6-8EB09043DFE1}"/>
              </a:ext>
            </a:extLst>
          </p:cNvPr>
          <p:cNvGraphicFramePr>
            <a:graphicFrameLocks noGrp="1"/>
          </p:cNvGraphicFramePr>
          <p:nvPr>
            <p:extLst>
              <p:ext uri="{D42A27DB-BD31-4B8C-83A1-F6EECF244321}">
                <p14:modId xmlns:p14="http://schemas.microsoft.com/office/powerpoint/2010/main" val="24796372"/>
              </p:ext>
            </p:extLst>
          </p:nvPr>
        </p:nvGraphicFramePr>
        <p:xfrm>
          <a:off x="2031998" y="2005540"/>
          <a:ext cx="8712202" cy="3537232"/>
        </p:xfrm>
        <a:graphic>
          <a:graphicData uri="http://schemas.openxmlformats.org/drawingml/2006/table">
            <a:tbl>
              <a:tblPr firstRow="1" bandRow="1">
                <a:tableStyleId>{F2DE63D5-997A-4646-A377-4702673A728D}</a:tableStyleId>
              </a:tblPr>
              <a:tblGrid>
                <a:gridCol w="4356101">
                  <a:extLst>
                    <a:ext uri="{9D8B030D-6E8A-4147-A177-3AD203B41FA5}">
                      <a16:colId xmlns:a16="http://schemas.microsoft.com/office/drawing/2014/main" val="1546852108"/>
                    </a:ext>
                  </a:extLst>
                </a:gridCol>
                <a:gridCol w="4356101">
                  <a:extLst>
                    <a:ext uri="{9D8B030D-6E8A-4147-A177-3AD203B41FA5}">
                      <a16:colId xmlns:a16="http://schemas.microsoft.com/office/drawing/2014/main" val="393060515"/>
                    </a:ext>
                  </a:extLst>
                </a:gridCol>
              </a:tblGrid>
              <a:tr h="564268">
                <a:tc>
                  <a:txBody>
                    <a:bodyPr/>
                    <a:lstStyle/>
                    <a:p>
                      <a:r>
                        <a:rPr lang="en-US" dirty="0"/>
                        <a:t>NAME OF FILES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92237050"/>
                  </a:ext>
                </a:extLst>
              </a:tr>
              <a:tr h="564268">
                <a:tc>
                  <a:txBody>
                    <a:bodyPr/>
                    <a:lstStyle/>
                    <a:p>
                      <a:r>
                        <a:rPr lang="en-US" dirty="0"/>
                        <a:t>Kaggle_users.txt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individual user id data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5627050"/>
                  </a:ext>
                </a:extLst>
              </a:tr>
              <a:tr h="564268">
                <a:tc>
                  <a:txBody>
                    <a:bodyPr/>
                    <a:lstStyle/>
                    <a:p>
                      <a:r>
                        <a:rPr lang="en-US" dirty="0"/>
                        <a:t>Kaggle_songs.txt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songs unique 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72169478"/>
                  </a:ext>
                </a:extLst>
              </a:tr>
              <a:tr h="564268">
                <a:tc>
                  <a:txBody>
                    <a:bodyPr/>
                    <a:lstStyle/>
                    <a:p>
                      <a:r>
                        <a:rPr lang="en-US" dirty="0"/>
                        <a:t>taste_profile_song_to_tracks.txt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song id and track 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82938164"/>
                  </a:ext>
                </a:extLst>
              </a:tr>
              <a:tr h="564268">
                <a:tc>
                  <a:txBody>
                    <a:bodyPr/>
                    <a:lstStyle/>
                    <a:p>
                      <a:r>
                        <a:rPr lang="en-US" dirty="0"/>
                        <a:t>kaggle_visible_evaluation_triplets.txt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user id ,song id and </a:t>
                      </a:r>
                      <a:r>
                        <a:rPr lang="en-US" dirty="0" err="1"/>
                        <a:t>no.of</a:t>
                      </a:r>
                      <a:r>
                        <a:rPr lang="en-US" dirty="0"/>
                        <a:t> times user listened the song(count)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04145121"/>
                  </a:ext>
                </a:extLst>
              </a:tr>
              <a:tr h="564268">
                <a:tc>
                  <a:txBody>
                    <a:bodyPr/>
                    <a:lstStyle/>
                    <a:p>
                      <a:r>
                        <a:rPr lang="en-US" dirty="0"/>
                        <a:t>unique_tracks.txt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song id, track id, artist, song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24554468"/>
                  </a:ext>
                </a:extLst>
              </a:tr>
            </a:tbl>
          </a:graphicData>
        </a:graphic>
      </p:graphicFrame>
    </p:spTree>
    <p:extLst>
      <p:ext uri="{BB962C8B-B14F-4D97-AF65-F5344CB8AC3E}">
        <p14:creationId xmlns:p14="http://schemas.microsoft.com/office/powerpoint/2010/main" val="2718831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C7BDD11C-93CC-4499-9ED6-8EB09043DFE1}"/>
              </a:ext>
            </a:extLst>
          </p:cNvPr>
          <p:cNvGraphicFramePr>
            <a:graphicFrameLocks noGrp="1"/>
          </p:cNvGraphicFramePr>
          <p:nvPr>
            <p:extLst>
              <p:ext uri="{D42A27DB-BD31-4B8C-83A1-F6EECF244321}">
                <p14:modId xmlns:p14="http://schemas.microsoft.com/office/powerpoint/2010/main" val="761989730"/>
              </p:ext>
            </p:extLst>
          </p:nvPr>
        </p:nvGraphicFramePr>
        <p:xfrm>
          <a:off x="1739899" y="616450"/>
          <a:ext cx="8712202" cy="1645920"/>
        </p:xfrm>
        <a:graphic>
          <a:graphicData uri="http://schemas.openxmlformats.org/drawingml/2006/table">
            <a:tbl>
              <a:tblPr firstRow="1" bandRow="1">
                <a:tableStyleId>{F2DE63D5-997A-4646-A377-4702673A728D}</a:tableStyleId>
              </a:tblPr>
              <a:tblGrid>
                <a:gridCol w="4356101">
                  <a:extLst>
                    <a:ext uri="{9D8B030D-6E8A-4147-A177-3AD203B41FA5}">
                      <a16:colId xmlns:a16="http://schemas.microsoft.com/office/drawing/2014/main" val="1546852108"/>
                    </a:ext>
                  </a:extLst>
                </a:gridCol>
                <a:gridCol w="4356101">
                  <a:extLst>
                    <a:ext uri="{9D8B030D-6E8A-4147-A177-3AD203B41FA5}">
                      <a16:colId xmlns:a16="http://schemas.microsoft.com/office/drawing/2014/main" val="393060515"/>
                    </a:ext>
                  </a:extLst>
                </a:gridCol>
              </a:tblGrid>
              <a:tr h="324584">
                <a:tc>
                  <a:txBody>
                    <a:bodyPr/>
                    <a:lstStyle/>
                    <a:p>
                      <a:r>
                        <a:rPr lang="en-US" dirty="0"/>
                        <a:t>NAME OF FILES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DESCRIPTION</a:t>
                      </a:r>
                    </a:p>
                  </a:txBody>
                  <a:tcPr>
                    <a:lnL w="12700" cap="flat" cmpd="sng" algn="ctr">
                      <a:solidFill>
                        <a:schemeClr val="tx1"/>
                      </a:solidFill>
                      <a:prstDash val="solid"/>
                      <a:round/>
                      <a:headEnd type="none" w="med" len="med"/>
                      <a:tailEnd type="none" w="med" len="med"/>
                    </a:lnL>
                    <a:lnR w="12700" cap="flat" cmpd="sng" algn="ctr">
                      <a:noFill/>
                      <a:prstDash val="solid"/>
                    </a:lnR>
                    <a:lnT w="12700" cap="flat" cmpd="sng" algn="ctr">
                      <a:noFill/>
                      <a:prstDash val="soli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92237050"/>
                  </a:ext>
                </a:extLst>
              </a:tr>
              <a:tr h="564268">
                <a:tc>
                  <a:txBody>
                    <a:bodyPr/>
                    <a:lstStyle/>
                    <a:p>
                      <a:r>
                        <a:rPr lang="en-US" dirty="0"/>
                        <a:t>kaggle_visible_evaluation_triplets.txt</a:t>
                      </a:r>
                    </a:p>
                  </a:txBody>
                  <a:tcPr>
                    <a:lnL w="12700" cap="flat" cmpd="sng" algn="ctr">
                      <a:noFill/>
                      <a:prstDash val="soli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Contains user id ,song id and </a:t>
                      </a:r>
                      <a:r>
                        <a:rPr lang="en-US" dirty="0" err="1"/>
                        <a:t>no.of</a:t>
                      </a:r>
                      <a:r>
                        <a:rPr lang="en-US" dirty="0"/>
                        <a:t> times user listened the song(count)</a:t>
                      </a:r>
                    </a:p>
                  </a:txBody>
                  <a:tcPr>
                    <a:lnL w="12700" cap="flat" cmpd="sng" algn="ctr">
                      <a:solidFill>
                        <a:schemeClr val="tx1"/>
                      </a:solidFill>
                      <a:prstDash val="solid"/>
                      <a:round/>
                      <a:headEnd type="none" w="med" len="med"/>
                      <a:tailEnd type="none" w="med" len="med"/>
                    </a:lnL>
                    <a:lnR w="12700" cap="flat" cmpd="sng" algn="ctr">
                      <a:noFill/>
                      <a:prstDash val="soli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04145121"/>
                  </a:ext>
                </a:extLst>
              </a:tr>
              <a:tr h="564268">
                <a:tc>
                  <a:txBody>
                    <a:bodyPr/>
                    <a:lstStyle/>
                    <a:p>
                      <a:r>
                        <a:rPr lang="en-US" dirty="0"/>
                        <a:t>unique_tracks.txt</a:t>
                      </a:r>
                    </a:p>
                  </a:txBody>
                  <a:tcPr>
                    <a:lnL w="12700" cap="flat" cmpd="sng" algn="ctr">
                      <a:noFill/>
                      <a:prstDash val="soli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lnB>
                    <a:lnTlToBr w="12700" cmpd="sng">
                      <a:noFill/>
                      <a:prstDash val="solid"/>
                    </a:lnTlToBr>
                    <a:lnBlToTr w="12700" cmpd="sng">
                      <a:noFill/>
                      <a:prstDash val="solid"/>
                    </a:lnBlToTr>
                  </a:tcPr>
                </a:tc>
                <a:tc>
                  <a:txBody>
                    <a:bodyPr/>
                    <a:lstStyle/>
                    <a:p>
                      <a:r>
                        <a:rPr lang="en-US" dirty="0"/>
                        <a:t>Contains song id, track id, artist, song name</a:t>
                      </a:r>
                    </a:p>
                  </a:txBody>
                  <a:tcPr>
                    <a:lnL w="12700" cap="flat" cmpd="sng" algn="ctr">
                      <a:solidFill>
                        <a:schemeClr val="tx1"/>
                      </a:solidFill>
                      <a:prstDash val="solid"/>
                      <a:round/>
                      <a:headEnd type="none" w="med" len="med"/>
                      <a:tailEnd type="none" w="med" len="med"/>
                    </a:lnL>
                    <a:lnR w="12700" cap="flat" cmpd="sng" algn="ctr">
                      <a:noFill/>
                      <a:prstDash val="solid"/>
                    </a:lnR>
                    <a:lnT w="12700" cap="flat" cmpd="sng" algn="ctr">
                      <a:solidFill>
                        <a:schemeClr val="tx1"/>
                      </a:solidFill>
                      <a:prstDash val="solid"/>
                      <a:round/>
                      <a:headEnd type="none" w="med" len="med"/>
                      <a:tailEnd type="none" w="med" len="med"/>
                    </a:lnT>
                    <a:lnB w="12700"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224554468"/>
                  </a:ext>
                </a:extLst>
              </a:tr>
            </a:tbl>
          </a:graphicData>
        </a:graphic>
      </p:graphicFrame>
      <p:sp>
        <p:nvSpPr>
          <p:cNvPr id="3" name="TextBox 2">
            <a:extLst>
              <a:ext uri="{FF2B5EF4-FFF2-40B4-BE49-F238E27FC236}">
                <a16:creationId xmlns:a16="http://schemas.microsoft.com/office/drawing/2014/main" id="{F6CCEAA1-4A80-44AE-AE09-7C948D817959}"/>
              </a:ext>
            </a:extLst>
          </p:cNvPr>
          <p:cNvSpPr txBox="1"/>
          <p:nvPr/>
        </p:nvSpPr>
        <p:spPr>
          <a:xfrm>
            <a:off x="1739899" y="2785160"/>
            <a:ext cx="9402245" cy="3416320"/>
          </a:xfrm>
          <a:prstGeom prst="rect">
            <a:avLst/>
          </a:prstGeom>
          <a:noFill/>
        </p:spPr>
        <p:txBody>
          <a:bodyPr wrap="square" rtlCol="0">
            <a:spAutoFit/>
          </a:bodyPr>
          <a:lstStyle/>
          <a:p>
            <a:pPr marL="457200" indent="-457200">
              <a:buFont typeface="Arial" panose="020B0604020202020204" pitchFamily="34" charset="0"/>
              <a:buChar char="•"/>
            </a:pPr>
            <a:r>
              <a:rPr lang="en-US" sz="2400" dirty="0"/>
              <a:t>From five files we observed only these two files are most </a:t>
            </a:r>
            <a:r>
              <a:rPr lang="en-US" sz="2400"/>
              <a:t>useful for us.</a:t>
            </a:r>
            <a:endParaRPr lang="en-US" sz="2400" dirty="0"/>
          </a:p>
          <a:p>
            <a:pPr marL="457200" indent="-457200">
              <a:buFont typeface="Arial" panose="020B0604020202020204" pitchFamily="34" charset="0"/>
              <a:buChar char="•"/>
            </a:pPr>
            <a:r>
              <a:rPr lang="en-US" sz="2400" dirty="0"/>
              <a:t>The data contained in the other three files are already present in those two files</a:t>
            </a:r>
          </a:p>
          <a:p>
            <a:pPr marL="457200" indent="-457200">
              <a:buFont typeface="Arial" panose="020B0604020202020204" pitchFamily="34" charset="0"/>
              <a:buChar char="•"/>
            </a:pPr>
            <a:r>
              <a:rPr lang="en-US" sz="2400" dirty="0"/>
              <a:t>In the taste_profile_song_to_tracks.txt we observed there are more than one track id in some song , so we can drop them due to negligible among these dataset.</a:t>
            </a:r>
          </a:p>
          <a:p>
            <a:pPr marL="457200" indent="-457200">
              <a:buFont typeface="Arial" panose="020B0604020202020204" pitchFamily="34" charset="0"/>
              <a:buChar char="•"/>
            </a:pPr>
            <a:r>
              <a:rPr lang="en-US" sz="2400" dirty="0"/>
              <a:t>Track id is just like song id ,it is nothing but just a unique number to every song.</a:t>
            </a:r>
          </a:p>
        </p:txBody>
      </p:sp>
    </p:spTree>
    <p:extLst>
      <p:ext uri="{BB962C8B-B14F-4D97-AF65-F5344CB8AC3E}">
        <p14:creationId xmlns:p14="http://schemas.microsoft.com/office/powerpoint/2010/main" val="1347042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CCDB50-1680-4733-8BDA-BAB1B43D783E}"/>
              </a:ext>
            </a:extLst>
          </p:cNvPr>
          <p:cNvSpPr txBox="1"/>
          <p:nvPr/>
        </p:nvSpPr>
        <p:spPr>
          <a:xfrm>
            <a:off x="2143124" y="85725"/>
            <a:ext cx="7905751" cy="646331"/>
          </a:xfrm>
          <a:prstGeom prst="rect">
            <a:avLst/>
          </a:prstGeom>
          <a:noFill/>
        </p:spPr>
        <p:txBody>
          <a:bodyPr wrap="square" rtlCol="0">
            <a:spAutoFit/>
          </a:bodyPr>
          <a:lstStyle/>
          <a:p>
            <a:pPr marL="0" lvl="0" indent="0" algn="l" rtl="0">
              <a:spcBef>
                <a:spcPts val="1000"/>
              </a:spcBef>
              <a:spcAft>
                <a:spcPts val="0"/>
              </a:spcAft>
              <a:buNone/>
            </a:pPr>
            <a:r>
              <a:rPr lang="en-US" sz="3600" dirty="0"/>
              <a:t>INTRODUCTION TO THE DATASETS</a:t>
            </a:r>
          </a:p>
        </p:txBody>
      </p:sp>
      <p:pic>
        <p:nvPicPr>
          <p:cNvPr id="6" name="Picture 5">
            <a:extLst>
              <a:ext uri="{FF2B5EF4-FFF2-40B4-BE49-F238E27FC236}">
                <a16:creationId xmlns:a16="http://schemas.microsoft.com/office/drawing/2014/main" id="{7A2B619B-96D1-44FB-9ECE-023B8E3B53F5}"/>
              </a:ext>
            </a:extLst>
          </p:cNvPr>
          <p:cNvPicPr>
            <a:picLocks noChangeAspect="1"/>
          </p:cNvPicPr>
          <p:nvPr/>
        </p:nvPicPr>
        <p:blipFill>
          <a:blip r:embed="rId2"/>
          <a:stretch>
            <a:fillRect/>
          </a:stretch>
        </p:blipFill>
        <p:spPr>
          <a:xfrm>
            <a:off x="779756" y="808352"/>
            <a:ext cx="9269119" cy="1000265"/>
          </a:xfrm>
          <a:prstGeom prst="rect">
            <a:avLst/>
          </a:prstGeom>
        </p:spPr>
      </p:pic>
      <p:pic>
        <p:nvPicPr>
          <p:cNvPr id="8" name="Picture 7">
            <a:extLst>
              <a:ext uri="{FF2B5EF4-FFF2-40B4-BE49-F238E27FC236}">
                <a16:creationId xmlns:a16="http://schemas.microsoft.com/office/drawing/2014/main" id="{68279975-0DFE-430F-BE48-B9F2427ABE7D}"/>
              </a:ext>
            </a:extLst>
          </p:cNvPr>
          <p:cNvPicPr>
            <a:picLocks noChangeAspect="1"/>
          </p:cNvPicPr>
          <p:nvPr/>
        </p:nvPicPr>
        <p:blipFill>
          <a:blip r:embed="rId3"/>
          <a:stretch>
            <a:fillRect/>
          </a:stretch>
        </p:blipFill>
        <p:spPr>
          <a:xfrm>
            <a:off x="779756" y="1808617"/>
            <a:ext cx="6325483" cy="685896"/>
          </a:xfrm>
          <a:prstGeom prst="rect">
            <a:avLst/>
          </a:prstGeom>
        </p:spPr>
      </p:pic>
      <p:pic>
        <p:nvPicPr>
          <p:cNvPr id="10" name="Picture 9">
            <a:extLst>
              <a:ext uri="{FF2B5EF4-FFF2-40B4-BE49-F238E27FC236}">
                <a16:creationId xmlns:a16="http://schemas.microsoft.com/office/drawing/2014/main" id="{EA1B9D86-5014-4204-ABEF-1D849CF5109F}"/>
              </a:ext>
            </a:extLst>
          </p:cNvPr>
          <p:cNvPicPr>
            <a:picLocks noChangeAspect="1"/>
          </p:cNvPicPr>
          <p:nvPr/>
        </p:nvPicPr>
        <p:blipFill>
          <a:blip r:embed="rId4"/>
          <a:stretch>
            <a:fillRect/>
          </a:stretch>
        </p:blipFill>
        <p:spPr>
          <a:xfrm>
            <a:off x="779756" y="2494513"/>
            <a:ext cx="10696575" cy="1535081"/>
          </a:xfrm>
          <a:prstGeom prst="rect">
            <a:avLst/>
          </a:prstGeom>
        </p:spPr>
      </p:pic>
      <p:pic>
        <p:nvPicPr>
          <p:cNvPr id="12" name="Picture 11">
            <a:extLst>
              <a:ext uri="{FF2B5EF4-FFF2-40B4-BE49-F238E27FC236}">
                <a16:creationId xmlns:a16="http://schemas.microsoft.com/office/drawing/2014/main" id="{C73D2617-DA74-4234-9BD9-D6E5E37C89D0}"/>
              </a:ext>
            </a:extLst>
          </p:cNvPr>
          <p:cNvPicPr>
            <a:picLocks noChangeAspect="1"/>
          </p:cNvPicPr>
          <p:nvPr/>
        </p:nvPicPr>
        <p:blipFill>
          <a:blip r:embed="rId5"/>
          <a:stretch>
            <a:fillRect/>
          </a:stretch>
        </p:blipFill>
        <p:spPr>
          <a:xfrm>
            <a:off x="0" y="4019364"/>
            <a:ext cx="12192000" cy="2710997"/>
          </a:xfrm>
          <a:prstGeom prst="rect">
            <a:avLst/>
          </a:prstGeom>
        </p:spPr>
      </p:pic>
    </p:spTree>
    <p:extLst>
      <p:ext uri="{BB962C8B-B14F-4D97-AF65-F5344CB8AC3E}">
        <p14:creationId xmlns:p14="http://schemas.microsoft.com/office/powerpoint/2010/main" val="593845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1000"/>
                                        <p:tgtEl>
                                          <p:spTgt spid="12"/>
                                        </p:tgtEl>
                                      </p:cBhvr>
                                    </p:animEffect>
                                    <p:anim calcmode="lin" valueType="num">
                                      <p:cBhvr>
                                        <p:cTn id="35" dur="1000" fill="hold"/>
                                        <p:tgtEl>
                                          <p:spTgt spid="12"/>
                                        </p:tgtEl>
                                        <p:attrNameLst>
                                          <p:attrName>ppt_x</p:attrName>
                                        </p:attrNameLst>
                                      </p:cBhvr>
                                      <p:tavLst>
                                        <p:tav tm="0">
                                          <p:val>
                                            <p:strVal val="#ppt_x"/>
                                          </p:val>
                                        </p:tav>
                                        <p:tav tm="100000">
                                          <p:val>
                                            <p:strVal val="#ppt_x"/>
                                          </p:val>
                                        </p:tav>
                                      </p:tavLst>
                                    </p:anim>
                                    <p:anim calcmode="lin" valueType="num">
                                      <p:cBhvr>
                                        <p:cTn id="3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5E3346-2BAE-4D69-8D0C-99291716AA42}"/>
              </a:ext>
            </a:extLst>
          </p:cNvPr>
          <p:cNvSpPr txBox="1"/>
          <p:nvPr/>
        </p:nvSpPr>
        <p:spPr>
          <a:xfrm>
            <a:off x="1290637" y="979359"/>
            <a:ext cx="9610725" cy="2544286"/>
          </a:xfrm>
          <a:prstGeom prst="rect">
            <a:avLst/>
          </a:prstGeom>
          <a:noFill/>
        </p:spPr>
        <p:txBody>
          <a:bodyPr wrap="square">
            <a:spAutoFit/>
          </a:bodyPr>
          <a:lstStyle/>
          <a:p>
            <a:pPr marL="0" lvl="0" indent="0" rtl="0">
              <a:spcBef>
                <a:spcPts val="1000"/>
              </a:spcBef>
              <a:spcAft>
                <a:spcPts val="0"/>
              </a:spcAft>
              <a:buNone/>
            </a:pPr>
            <a:r>
              <a:rPr lang="en-US" sz="1800" dirty="0"/>
              <a:t>Refers to the critical process of performing initial investigations on data so as to discover patterns, to spot anomalies to test hypothesis and to check assumptions with the help of summary statistics and graphical representation.</a:t>
            </a:r>
          </a:p>
          <a:p>
            <a:pPr marL="0" lvl="0" indent="0" algn="l" rtl="0">
              <a:spcBef>
                <a:spcPts val="1000"/>
              </a:spcBef>
              <a:spcAft>
                <a:spcPts val="0"/>
              </a:spcAft>
              <a:buNone/>
            </a:pPr>
            <a:endParaRPr lang="en-US" sz="1800" dirty="0"/>
          </a:p>
          <a:p>
            <a:pPr marL="0" lvl="0" indent="0" algn="l" rtl="0">
              <a:spcBef>
                <a:spcPts val="1000"/>
              </a:spcBef>
              <a:spcAft>
                <a:spcPts val="0"/>
              </a:spcAft>
              <a:buNone/>
            </a:pPr>
            <a:r>
              <a:rPr lang="en-US" sz="1800" dirty="0"/>
              <a:t>We have performed following steps to analyze the dataset:</a:t>
            </a:r>
          </a:p>
          <a:p>
            <a:pPr marL="457200" lvl="0" indent="-336550" algn="l" rtl="0">
              <a:spcBef>
                <a:spcPts val="1000"/>
              </a:spcBef>
              <a:spcAft>
                <a:spcPts val="0"/>
              </a:spcAft>
              <a:buSzPts val="1700"/>
              <a:buAutoNum type="arabicPeriod"/>
            </a:pPr>
            <a:r>
              <a:rPr lang="en-US" sz="1800" dirty="0"/>
              <a:t>Checking missing values							2.</a:t>
            </a:r>
            <a:r>
              <a:rPr lang="en-IN" dirty="0"/>
              <a:t> Descriptive Statistic</a:t>
            </a:r>
            <a:endParaRPr lang="en-US" sz="1800" dirty="0"/>
          </a:p>
          <a:p>
            <a:pPr marL="457200" lvl="0" indent="0" algn="l" rtl="0">
              <a:spcBef>
                <a:spcPts val="1000"/>
              </a:spcBef>
              <a:spcAft>
                <a:spcPts val="0"/>
              </a:spcAft>
              <a:buNone/>
            </a:pPr>
            <a:endParaRPr lang="en-US" dirty="0"/>
          </a:p>
        </p:txBody>
      </p:sp>
      <p:pic>
        <p:nvPicPr>
          <p:cNvPr id="4" name="Google Shape;440;p64">
            <a:extLst>
              <a:ext uri="{FF2B5EF4-FFF2-40B4-BE49-F238E27FC236}">
                <a16:creationId xmlns:a16="http://schemas.microsoft.com/office/drawing/2014/main" id="{A7FC504A-65F8-45E2-8BE2-09A8A6FFE775}"/>
              </a:ext>
            </a:extLst>
          </p:cNvPr>
          <p:cNvPicPr preferRelativeResize="0"/>
          <p:nvPr/>
        </p:nvPicPr>
        <p:blipFill rotWithShape="1">
          <a:blip r:embed="rId2">
            <a:alphaModFix/>
          </a:blip>
          <a:srcRect r="49878"/>
          <a:stretch/>
        </p:blipFill>
        <p:spPr>
          <a:xfrm>
            <a:off x="1790699" y="3523646"/>
            <a:ext cx="3152776" cy="2544286"/>
          </a:xfrm>
          <a:prstGeom prst="rect">
            <a:avLst/>
          </a:prstGeom>
          <a:noFill/>
          <a:ln>
            <a:noFill/>
          </a:ln>
        </p:spPr>
      </p:pic>
      <p:pic>
        <p:nvPicPr>
          <p:cNvPr id="5" name="Google Shape;452;p66">
            <a:extLst>
              <a:ext uri="{FF2B5EF4-FFF2-40B4-BE49-F238E27FC236}">
                <a16:creationId xmlns:a16="http://schemas.microsoft.com/office/drawing/2014/main" id="{1077CC41-4691-47D2-833E-23A7264B37C3}"/>
              </a:ext>
            </a:extLst>
          </p:cNvPr>
          <p:cNvPicPr preferRelativeResize="0"/>
          <p:nvPr/>
        </p:nvPicPr>
        <p:blipFill>
          <a:blip r:embed="rId3">
            <a:alphaModFix/>
          </a:blip>
          <a:stretch>
            <a:fillRect/>
          </a:stretch>
        </p:blipFill>
        <p:spPr>
          <a:xfrm>
            <a:off x="6477000" y="3428999"/>
            <a:ext cx="5486400" cy="2733675"/>
          </a:xfrm>
          <a:prstGeom prst="rect">
            <a:avLst/>
          </a:prstGeom>
          <a:noFill/>
          <a:ln>
            <a:noFill/>
          </a:ln>
        </p:spPr>
      </p:pic>
    </p:spTree>
    <p:extLst>
      <p:ext uri="{BB962C8B-B14F-4D97-AF65-F5344CB8AC3E}">
        <p14:creationId xmlns:p14="http://schemas.microsoft.com/office/powerpoint/2010/main" val="2929445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138A3A2-90A3-4EF7-AEC1-15D636367B83}"/>
              </a:ext>
            </a:extLst>
          </p:cNvPr>
          <p:cNvSpPr txBox="1"/>
          <p:nvPr/>
        </p:nvSpPr>
        <p:spPr>
          <a:xfrm>
            <a:off x="5000625" y="266700"/>
            <a:ext cx="2190750" cy="707886"/>
          </a:xfrm>
          <a:prstGeom prst="rect">
            <a:avLst/>
          </a:prstGeom>
          <a:noFill/>
        </p:spPr>
        <p:txBody>
          <a:bodyPr wrap="square" rtlCol="0">
            <a:spAutoFit/>
          </a:bodyPr>
          <a:lstStyle/>
          <a:p>
            <a:r>
              <a:rPr lang="en-US" sz="4000" u="sng" dirty="0"/>
              <a:t>User Id</a:t>
            </a:r>
          </a:p>
        </p:txBody>
      </p:sp>
      <p:sp>
        <p:nvSpPr>
          <p:cNvPr id="6" name="TextBox 5">
            <a:extLst>
              <a:ext uri="{FF2B5EF4-FFF2-40B4-BE49-F238E27FC236}">
                <a16:creationId xmlns:a16="http://schemas.microsoft.com/office/drawing/2014/main" id="{07E8685C-ACC1-46A2-BECA-2958A82B1F58}"/>
              </a:ext>
            </a:extLst>
          </p:cNvPr>
          <p:cNvSpPr txBox="1"/>
          <p:nvPr/>
        </p:nvSpPr>
        <p:spPr>
          <a:xfrm>
            <a:off x="514350" y="1385578"/>
            <a:ext cx="4486275"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a:t>In this analysis we find the most user listened 53 tracks</a:t>
            </a:r>
          </a:p>
          <a:p>
            <a:pPr marL="285750" indent="-285750">
              <a:buFont typeface="Arial" panose="020B0604020202020204" pitchFamily="34" charset="0"/>
              <a:buChar char="•"/>
            </a:pPr>
            <a:r>
              <a:rPr lang="en-US" sz="2000" dirty="0"/>
              <a:t>And least active  user listened only five tracks</a:t>
            </a:r>
          </a:p>
          <a:p>
            <a:pPr marL="285750" indent="-285750">
              <a:buFont typeface="Arial" panose="020B0604020202020204" pitchFamily="34" charset="0"/>
              <a:buChar char="•"/>
            </a:pPr>
            <a:r>
              <a:rPr lang="en-US" sz="2000" dirty="0"/>
              <a:t>Total number of user is 79451</a:t>
            </a:r>
          </a:p>
        </p:txBody>
      </p:sp>
      <p:pic>
        <p:nvPicPr>
          <p:cNvPr id="12" name="Picture 11">
            <a:extLst>
              <a:ext uri="{FF2B5EF4-FFF2-40B4-BE49-F238E27FC236}">
                <a16:creationId xmlns:a16="http://schemas.microsoft.com/office/drawing/2014/main" id="{5B006DE0-072B-4042-A386-F8055033BA46}"/>
              </a:ext>
            </a:extLst>
          </p:cNvPr>
          <p:cNvPicPr>
            <a:picLocks noChangeAspect="1"/>
          </p:cNvPicPr>
          <p:nvPr/>
        </p:nvPicPr>
        <p:blipFill>
          <a:blip r:embed="rId2"/>
          <a:stretch>
            <a:fillRect/>
          </a:stretch>
        </p:blipFill>
        <p:spPr>
          <a:xfrm>
            <a:off x="5000625" y="1046537"/>
            <a:ext cx="7035953" cy="2963488"/>
          </a:xfrm>
          <a:prstGeom prst="rect">
            <a:avLst/>
          </a:prstGeom>
        </p:spPr>
      </p:pic>
      <p:pic>
        <p:nvPicPr>
          <p:cNvPr id="3" name="Picture 2">
            <a:extLst>
              <a:ext uri="{FF2B5EF4-FFF2-40B4-BE49-F238E27FC236}">
                <a16:creationId xmlns:a16="http://schemas.microsoft.com/office/drawing/2014/main" id="{D9DA0F43-DCEC-4930-A34D-EB8073A44275}"/>
              </a:ext>
            </a:extLst>
          </p:cNvPr>
          <p:cNvPicPr>
            <a:picLocks noChangeAspect="1"/>
          </p:cNvPicPr>
          <p:nvPr/>
        </p:nvPicPr>
        <p:blipFill>
          <a:blip r:embed="rId3"/>
          <a:stretch>
            <a:fillRect/>
          </a:stretch>
        </p:blipFill>
        <p:spPr>
          <a:xfrm>
            <a:off x="-1" y="3514726"/>
            <a:ext cx="6467475" cy="3094008"/>
          </a:xfrm>
          <a:prstGeom prst="rect">
            <a:avLst/>
          </a:prstGeom>
        </p:spPr>
      </p:pic>
    </p:spTree>
    <p:extLst>
      <p:ext uri="{BB962C8B-B14F-4D97-AF65-F5344CB8AC3E}">
        <p14:creationId xmlns:p14="http://schemas.microsoft.com/office/powerpoint/2010/main" val="1442111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37F28D-5F6B-4B82-B6B6-96E24BB1A16F}"/>
              </a:ext>
            </a:extLst>
          </p:cNvPr>
          <p:cNvSpPr txBox="1"/>
          <p:nvPr/>
        </p:nvSpPr>
        <p:spPr>
          <a:xfrm>
            <a:off x="4986693" y="0"/>
            <a:ext cx="2218613" cy="707886"/>
          </a:xfrm>
          <a:prstGeom prst="rect">
            <a:avLst/>
          </a:prstGeom>
          <a:noFill/>
        </p:spPr>
        <p:txBody>
          <a:bodyPr wrap="square" rtlCol="0">
            <a:spAutoFit/>
          </a:bodyPr>
          <a:lstStyle/>
          <a:p>
            <a:r>
              <a:rPr lang="en-US" sz="4000" u="sng" dirty="0"/>
              <a:t>SONGS</a:t>
            </a:r>
          </a:p>
        </p:txBody>
      </p:sp>
      <p:sp>
        <p:nvSpPr>
          <p:cNvPr id="4" name="TextBox 3">
            <a:extLst>
              <a:ext uri="{FF2B5EF4-FFF2-40B4-BE49-F238E27FC236}">
                <a16:creationId xmlns:a16="http://schemas.microsoft.com/office/drawing/2014/main" id="{D5A72F4E-F2B6-41B8-8C91-C21DDAE8E53B}"/>
              </a:ext>
            </a:extLst>
          </p:cNvPr>
          <p:cNvSpPr txBox="1"/>
          <p:nvPr/>
        </p:nvSpPr>
        <p:spPr>
          <a:xfrm>
            <a:off x="7606513" y="4847198"/>
            <a:ext cx="4208300" cy="923330"/>
          </a:xfrm>
          <a:prstGeom prst="rect">
            <a:avLst/>
          </a:prstGeom>
          <a:noFill/>
        </p:spPr>
        <p:txBody>
          <a:bodyPr wrap="square" rtlCol="0">
            <a:spAutoFit/>
          </a:bodyPr>
          <a:lstStyle/>
          <a:p>
            <a:pPr marL="285750" indent="-285750">
              <a:buFont typeface="Arial" panose="020B0604020202020204" pitchFamily="34" charset="0"/>
              <a:buChar char="•"/>
            </a:pPr>
            <a:r>
              <a:rPr lang="en-US" dirty="0"/>
              <a:t>From this graph we observed that only some song is played most no of times</a:t>
            </a:r>
          </a:p>
        </p:txBody>
      </p:sp>
      <p:pic>
        <p:nvPicPr>
          <p:cNvPr id="7" name="Picture 6">
            <a:extLst>
              <a:ext uri="{FF2B5EF4-FFF2-40B4-BE49-F238E27FC236}">
                <a16:creationId xmlns:a16="http://schemas.microsoft.com/office/drawing/2014/main" id="{8940FCE7-2913-48F7-AAF8-420EF9AB0D2D}"/>
              </a:ext>
            </a:extLst>
          </p:cNvPr>
          <p:cNvPicPr>
            <a:picLocks noChangeAspect="1"/>
          </p:cNvPicPr>
          <p:nvPr/>
        </p:nvPicPr>
        <p:blipFill>
          <a:blip r:embed="rId2"/>
          <a:stretch>
            <a:fillRect/>
          </a:stretch>
        </p:blipFill>
        <p:spPr>
          <a:xfrm>
            <a:off x="226293" y="1670910"/>
            <a:ext cx="6832248" cy="2754564"/>
          </a:xfrm>
          <a:prstGeom prst="rect">
            <a:avLst/>
          </a:prstGeom>
        </p:spPr>
      </p:pic>
      <p:sp>
        <p:nvSpPr>
          <p:cNvPr id="8" name="TextBox 7">
            <a:extLst>
              <a:ext uri="{FF2B5EF4-FFF2-40B4-BE49-F238E27FC236}">
                <a16:creationId xmlns:a16="http://schemas.microsoft.com/office/drawing/2014/main" id="{4BD625FE-416C-42F3-9F09-D805243814BD}"/>
              </a:ext>
            </a:extLst>
          </p:cNvPr>
          <p:cNvSpPr txBox="1"/>
          <p:nvPr/>
        </p:nvSpPr>
        <p:spPr>
          <a:xfrm>
            <a:off x="377187" y="4762500"/>
            <a:ext cx="6067425" cy="1477328"/>
          </a:xfrm>
          <a:prstGeom prst="rect">
            <a:avLst/>
          </a:prstGeom>
          <a:noFill/>
        </p:spPr>
        <p:txBody>
          <a:bodyPr wrap="square" rtlCol="0">
            <a:spAutoFit/>
          </a:bodyPr>
          <a:lstStyle/>
          <a:p>
            <a:pPr marL="285750" indent="-285750">
              <a:buFont typeface="Arial" panose="020B0604020202020204" pitchFamily="34" charset="0"/>
              <a:buChar char="•"/>
            </a:pPr>
            <a:r>
              <a:rPr lang="en-US" dirty="0"/>
              <a:t>It is the no of times each song played</a:t>
            </a:r>
          </a:p>
          <a:p>
            <a:pPr marL="285750" indent="-285750">
              <a:buFont typeface="Arial" panose="020B0604020202020204" pitchFamily="34" charset="0"/>
              <a:buChar char="•"/>
            </a:pPr>
            <a:r>
              <a:rPr lang="en-US" dirty="0"/>
              <a:t>Total no of new track released 142915</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 of times songs streamed by users is 3335779 </a:t>
            </a:r>
          </a:p>
        </p:txBody>
      </p:sp>
      <p:sp>
        <p:nvSpPr>
          <p:cNvPr id="9" name="Google Shape;463;p68">
            <a:extLst>
              <a:ext uri="{FF2B5EF4-FFF2-40B4-BE49-F238E27FC236}">
                <a16:creationId xmlns:a16="http://schemas.microsoft.com/office/drawing/2014/main" id="{71441377-118C-4A2B-B7DC-A22201260F80}"/>
              </a:ext>
            </a:extLst>
          </p:cNvPr>
          <p:cNvSpPr txBox="1">
            <a:spLocks noGrp="1"/>
          </p:cNvSpPr>
          <p:nvPr/>
        </p:nvSpPr>
        <p:spPr>
          <a:xfrm>
            <a:off x="7606513" y="902549"/>
            <a:ext cx="4208300" cy="94275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120000"/>
              </a:lnSpc>
              <a:spcBef>
                <a:spcPts val="1000"/>
              </a:spcBef>
              <a:spcAft>
                <a:spcPts val="0"/>
              </a:spcAft>
              <a:buClr>
                <a:schemeClr val="lt1"/>
              </a:buClr>
              <a:buSzPts val="1800"/>
              <a:buFont typeface="Arial"/>
              <a:buChar char="•"/>
              <a:defRPr sz="2000" b="0" i="0" u="none" strike="noStrike" cap="none">
                <a:solidFill>
                  <a:schemeClr val="lt1"/>
                </a:solidFill>
                <a:latin typeface="Rockwell"/>
                <a:ea typeface="Rockwell"/>
                <a:cs typeface="Rockwell"/>
                <a:sym typeface="Rockwell"/>
              </a:defRPr>
            </a:lvl1pPr>
            <a:lvl2pPr marL="914400" marR="0" lvl="1" indent="-342900" algn="l" rtl="0">
              <a:lnSpc>
                <a:spcPct val="120000"/>
              </a:lnSpc>
              <a:spcBef>
                <a:spcPts val="500"/>
              </a:spcBef>
              <a:spcAft>
                <a:spcPts val="0"/>
              </a:spcAft>
              <a:buClr>
                <a:schemeClr val="lt1"/>
              </a:buClr>
              <a:buSzPts val="1800"/>
              <a:buFont typeface="Arial"/>
              <a:buChar char="•"/>
              <a:defRPr sz="1800" b="0" i="0" u="none" strike="noStrike" cap="none">
                <a:solidFill>
                  <a:schemeClr val="lt1"/>
                </a:solidFill>
                <a:latin typeface="Rockwell"/>
                <a:ea typeface="Rockwell"/>
                <a:cs typeface="Rockwell"/>
                <a:sym typeface="Rockwell"/>
              </a:defRPr>
            </a:lvl2pPr>
            <a:lvl3pPr marL="1371600" marR="0" lvl="2" indent="-342900" algn="l" rtl="0">
              <a:lnSpc>
                <a:spcPct val="120000"/>
              </a:lnSpc>
              <a:spcBef>
                <a:spcPts val="500"/>
              </a:spcBef>
              <a:spcAft>
                <a:spcPts val="0"/>
              </a:spcAft>
              <a:buClr>
                <a:schemeClr val="lt1"/>
              </a:buClr>
              <a:buSzPts val="1800"/>
              <a:buFont typeface="Arial"/>
              <a:buChar char="•"/>
              <a:defRPr sz="1600" b="0" i="0" u="none" strike="noStrike" cap="none">
                <a:solidFill>
                  <a:schemeClr val="lt1"/>
                </a:solidFill>
                <a:latin typeface="Rockwell"/>
                <a:ea typeface="Rockwell"/>
                <a:cs typeface="Rockwell"/>
                <a:sym typeface="Rockwell"/>
              </a:defRPr>
            </a:lvl3pPr>
            <a:lvl4pPr marL="1828800" marR="0" lvl="3" indent="-342900" algn="l" rtl="0">
              <a:lnSpc>
                <a:spcPct val="120000"/>
              </a:lnSpc>
              <a:spcBef>
                <a:spcPts val="500"/>
              </a:spcBef>
              <a:spcAft>
                <a:spcPts val="0"/>
              </a:spcAft>
              <a:buClr>
                <a:schemeClr val="lt1"/>
              </a:buClr>
              <a:buSzPts val="1800"/>
              <a:buFont typeface="Arial"/>
              <a:buChar char="•"/>
              <a:defRPr sz="1400" b="0" i="0" u="none" strike="noStrike" cap="none">
                <a:solidFill>
                  <a:schemeClr val="lt1"/>
                </a:solidFill>
                <a:latin typeface="Rockwell"/>
                <a:ea typeface="Rockwell"/>
                <a:cs typeface="Rockwell"/>
                <a:sym typeface="Rockwell"/>
              </a:defRPr>
            </a:lvl4pPr>
            <a:lvl5pPr marL="2286000" marR="0" lvl="4"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5pPr>
            <a:lvl6pPr marL="2743200" marR="0" lvl="5"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6pPr>
            <a:lvl7pPr marL="3200400" marR="0" lvl="6"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7pPr>
            <a:lvl8pPr marL="3657600" marR="0" lvl="7"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8pPr>
            <a:lvl9pPr marL="4114800" marR="0" lvl="8"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9pPr>
          </a:lstStyle>
          <a:p>
            <a:pPr marL="0" lvl="0" indent="0" algn="l" rtl="0">
              <a:spcBef>
                <a:spcPts val="1000"/>
              </a:spcBef>
              <a:spcAft>
                <a:spcPts val="0"/>
              </a:spcAft>
              <a:buNone/>
            </a:pPr>
            <a:r>
              <a:rPr lang="en-IN" dirty="0"/>
              <a:t>Number of song listened per user</a:t>
            </a:r>
            <a:endParaRPr dirty="0"/>
          </a:p>
          <a:p>
            <a:pPr marL="0" lvl="0" indent="0" algn="l" rtl="0">
              <a:spcBef>
                <a:spcPts val="1000"/>
              </a:spcBef>
              <a:spcAft>
                <a:spcPts val="0"/>
              </a:spcAft>
              <a:buNone/>
            </a:pPr>
            <a:endParaRPr dirty="0"/>
          </a:p>
        </p:txBody>
      </p:sp>
      <p:pic>
        <p:nvPicPr>
          <p:cNvPr id="11" name="Google Shape;464;p68">
            <a:extLst>
              <a:ext uri="{FF2B5EF4-FFF2-40B4-BE49-F238E27FC236}">
                <a16:creationId xmlns:a16="http://schemas.microsoft.com/office/drawing/2014/main" id="{2955A0C2-75EF-4A64-992D-98C572622354}"/>
              </a:ext>
            </a:extLst>
          </p:cNvPr>
          <p:cNvPicPr preferRelativeResize="0"/>
          <p:nvPr/>
        </p:nvPicPr>
        <p:blipFill>
          <a:blip r:embed="rId3">
            <a:alphaModFix/>
          </a:blip>
          <a:stretch>
            <a:fillRect/>
          </a:stretch>
        </p:blipFill>
        <p:spPr>
          <a:xfrm>
            <a:off x="7903294" y="1591275"/>
            <a:ext cx="3614738" cy="2834199"/>
          </a:xfrm>
          <a:prstGeom prst="rect">
            <a:avLst/>
          </a:prstGeom>
          <a:noFill/>
          <a:ln>
            <a:noFill/>
          </a:ln>
        </p:spPr>
      </p:pic>
    </p:spTree>
    <p:extLst>
      <p:ext uri="{BB962C8B-B14F-4D97-AF65-F5344CB8AC3E}">
        <p14:creationId xmlns:p14="http://schemas.microsoft.com/office/powerpoint/2010/main" val="3947543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AE2B39-39FF-4DF4-8DA0-94738C96BF14}"/>
              </a:ext>
            </a:extLst>
          </p:cNvPr>
          <p:cNvSpPr txBox="1"/>
          <p:nvPr/>
        </p:nvSpPr>
        <p:spPr>
          <a:xfrm>
            <a:off x="4986693" y="238125"/>
            <a:ext cx="2218613" cy="707886"/>
          </a:xfrm>
          <a:prstGeom prst="rect">
            <a:avLst/>
          </a:prstGeom>
          <a:noFill/>
        </p:spPr>
        <p:txBody>
          <a:bodyPr wrap="square" rtlCol="0">
            <a:spAutoFit/>
          </a:bodyPr>
          <a:lstStyle/>
          <a:p>
            <a:r>
              <a:rPr lang="en-US" sz="4000" u="sng" dirty="0"/>
              <a:t>ARTISTS</a:t>
            </a:r>
          </a:p>
        </p:txBody>
      </p:sp>
      <p:sp>
        <p:nvSpPr>
          <p:cNvPr id="3" name="TextBox 2">
            <a:extLst>
              <a:ext uri="{FF2B5EF4-FFF2-40B4-BE49-F238E27FC236}">
                <a16:creationId xmlns:a16="http://schemas.microsoft.com/office/drawing/2014/main" id="{63C40B4F-3F41-45C9-B26E-7CFA6FE8129C}"/>
              </a:ext>
            </a:extLst>
          </p:cNvPr>
          <p:cNvSpPr txBox="1"/>
          <p:nvPr/>
        </p:nvSpPr>
        <p:spPr>
          <a:xfrm>
            <a:off x="933450" y="1200150"/>
            <a:ext cx="5857875" cy="369332"/>
          </a:xfrm>
          <a:prstGeom prst="rect">
            <a:avLst/>
          </a:prstGeom>
          <a:noFill/>
        </p:spPr>
        <p:txBody>
          <a:bodyPr wrap="square" rtlCol="0">
            <a:spAutoFit/>
          </a:bodyPr>
          <a:lstStyle/>
          <a:p>
            <a:pPr marL="285750" indent="-285750">
              <a:buFont typeface="Arial" panose="020B0604020202020204" pitchFamily="34" charset="0"/>
              <a:buChar char="•"/>
            </a:pPr>
            <a:r>
              <a:rPr lang="en-US" dirty="0"/>
              <a:t>Total no of unique artist in dataset is 26487</a:t>
            </a:r>
          </a:p>
        </p:txBody>
      </p:sp>
      <p:pic>
        <p:nvPicPr>
          <p:cNvPr id="5" name="Picture 4">
            <a:extLst>
              <a:ext uri="{FF2B5EF4-FFF2-40B4-BE49-F238E27FC236}">
                <a16:creationId xmlns:a16="http://schemas.microsoft.com/office/drawing/2014/main" id="{81C15FFE-DA42-4BB9-84FB-597E59D42105}"/>
              </a:ext>
            </a:extLst>
          </p:cNvPr>
          <p:cNvPicPr>
            <a:picLocks noChangeAspect="1"/>
          </p:cNvPicPr>
          <p:nvPr/>
        </p:nvPicPr>
        <p:blipFill>
          <a:blip r:embed="rId2"/>
          <a:stretch>
            <a:fillRect/>
          </a:stretch>
        </p:blipFill>
        <p:spPr>
          <a:xfrm>
            <a:off x="1295083" y="1823621"/>
            <a:ext cx="4534533" cy="2657846"/>
          </a:xfrm>
          <a:prstGeom prst="rect">
            <a:avLst/>
          </a:prstGeom>
        </p:spPr>
      </p:pic>
      <p:sp>
        <p:nvSpPr>
          <p:cNvPr id="6" name="TextBox 5">
            <a:extLst>
              <a:ext uri="{FF2B5EF4-FFF2-40B4-BE49-F238E27FC236}">
                <a16:creationId xmlns:a16="http://schemas.microsoft.com/office/drawing/2014/main" id="{1AA7B7F3-217D-4662-B9CE-EC875ABCFC20}"/>
              </a:ext>
            </a:extLst>
          </p:cNvPr>
          <p:cNvSpPr txBox="1"/>
          <p:nvPr/>
        </p:nvSpPr>
        <p:spPr>
          <a:xfrm>
            <a:off x="1104900" y="5048250"/>
            <a:ext cx="4791075" cy="1200329"/>
          </a:xfrm>
          <a:prstGeom prst="rect">
            <a:avLst/>
          </a:prstGeom>
          <a:noFill/>
        </p:spPr>
        <p:txBody>
          <a:bodyPr wrap="square" rtlCol="0">
            <a:spAutoFit/>
          </a:bodyPr>
          <a:lstStyle/>
          <a:p>
            <a:pPr marL="285750" indent="-285750">
              <a:buFont typeface="Arial" panose="020B0604020202020204" pitchFamily="34" charset="0"/>
              <a:buChar char="•"/>
            </a:pPr>
            <a:r>
              <a:rPr lang="en-US" dirty="0"/>
              <a:t>Most listened or popular artist in this playlist is </a:t>
            </a:r>
            <a:r>
              <a:rPr lang="en-US" dirty="0" err="1"/>
              <a:t>coldplay</a:t>
            </a:r>
            <a:r>
              <a:rPr lang="en-US" dirty="0"/>
              <a:t> with 9070 streams.</a:t>
            </a:r>
          </a:p>
          <a:p>
            <a:pPr marL="285750" indent="-285750">
              <a:buFont typeface="Arial" panose="020B0604020202020204" pitchFamily="34" charset="0"/>
              <a:buChar char="•"/>
            </a:pPr>
            <a:r>
              <a:rPr lang="en-US" dirty="0"/>
              <a:t>There are 76 unique track of </a:t>
            </a:r>
            <a:r>
              <a:rPr lang="en-US" dirty="0" err="1"/>
              <a:t>coldplay</a:t>
            </a:r>
            <a:r>
              <a:rPr lang="en-US" dirty="0"/>
              <a:t> in this playlist</a:t>
            </a:r>
          </a:p>
        </p:txBody>
      </p:sp>
      <p:sp>
        <p:nvSpPr>
          <p:cNvPr id="7" name="TextBox 6">
            <a:extLst>
              <a:ext uri="{FF2B5EF4-FFF2-40B4-BE49-F238E27FC236}">
                <a16:creationId xmlns:a16="http://schemas.microsoft.com/office/drawing/2014/main" id="{32B55DEA-4AE8-436F-A382-CA2B09DB7E1C}"/>
              </a:ext>
            </a:extLst>
          </p:cNvPr>
          <p:cNvSpPr txBox="1"/>
          <p:nvPr/>
        </p:nvSpPr>
        <p:spPr>
          <a:xfrm>
            <a:off x="7229792" y="4481467"/>
            <a:ext cx="3667125" cy="369332"/>
          </a:xfrm>
          <a:prstGeom prst="rect">
            <a:avLst/>
          </a:prstGeom>
          <a:noFill/>
        </p:spPr>
        <p:txBody>
          <a:bodyPr wrap="square" rtlCol="0">
            <a:spAutoFit/>
          </a:bodyPr>
          <a:lstStyle/>
          <a:p>
            <a:pPr algn="ctr"/>
            <a:r>
              <a:rPr lang="en-US" dirty="0"/>
              <a:t>Pdf plot of artist</a:t>
            </a:r>
          </a:p>
        </p:txBody>
      </p:sp>
      <p:pic>
        <p:nvPicPr>
          <p:cNvPr id="9" name="Picture 8">
            <a:extLst>
              <a:ext uri="{FF2B5EF4-FFF2-40B4-BE49-F238E27FC236}">
                <a16:creationId xmlns:a16="http://schemas.microsoft.com/office/drawing/2014/main" id="{AEDFFBE6-9A1F-4673-AA59-20EB1AA10C69}"/>
              </a:ext>
            </a:extLst>
          </p:cNvPr>
          <p:cNvPicPr>
            <a:picLocks noChangeAspect="1"/>
          </p:cNvPicPr>
          <p:nvPr/>
        </p:nvPicPr>
        <p:blipFill>
          <a:blip r:embed="rId3"/>
          <a:stretch>
            <a:fillRect/>
          </a:stretch>
        </p:blipFill>
        <p:spPr>
          <a:xfrm>
            <a:off x="7205306" y="1823621"/>
            <a:ext cx="3667125" cy="2507759"/>
          </a:xfrm>
          <a:prstGeom prst="rect">
            <a:avLst/>
          </a:prstGeom>
        </p:spPr>
      </p:pic>
    </p:spTree>
    <p:extLst>
      <p:ext uri="{BB962C8B-B14F-4D97-AF65-F5344CB8AC3E}">
        <p14:creationId xmlns:p14="http://schemas.microsoft.com/office/powerpoint/2010/main" val="3153559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BCC325-A6B1-4347-9D76-FA4711252D8B}"/>
              </a:ext>
            </a:extLst>
          </p:cNvPr>
          <p:cNvSpPr txBox="1"/>
          <p:nvPr/>
        </p:nvSpPr>
        <p:spPr>
          <a:xfrm>
            <a:off x="2583834" y="476250"/>
            <a:ext cx="7024332" cy="707886"/>
          </a:xfrm>
          <a:prstGeom prst="rect">
            <a:avLst/>
          </a:prstGeom>
          <a:noFill/>
        </p:spPr>
        <p:txBody>
          <a:bodyPr wrap="square" rtlCol="0">
            <a:spAutoFit/>
          </a:bodyPr>
          <a:lstStyle/>
          <a:p>
            <a:pPr algn="ctr"/>
            <a:r>
              <a:rPr lang="en-US" sz="4000" u="sng" dirty="0"/>
              <a:t>FUTURE IMPLEMENTATION</a:t>
            </a:r>
          </a:p>
        </p:txBody>
      </p:sp>
      <p:sp>
        <p:nvSpPr>
          <p:cNvPr id="3" name="TextBox 2">
            <a:extLst>
              <a:ext uri="{FF2B5EF4-FFF2-40B4-BE49-F238E27FC236}">
                <a16:creationId xmlns:a16="http://schemas.microsoft.com/office/drawing/2014/main" id="{49A27A32-D0EF-4AA8-A403-B005A5796C4F}"/>
              </a:ext>
            </a:extLst>
          </p:cNvPr>
          <p:cNvSpPr txBox="1"/>
          <p:nvPr/>
        </p:nvSpPr>
        <p:spPr>
          <a:xfrm>
            <a:off x="1485900" y="2385447"/>
            <a:ext cx="9220199" cy="2677656"/>
          </a:xfrm>
          <a:prstGeom prst="rect">
            <a:avLst/>
          </a:prstGeom>
          <a:noFill/>
        </p:spPr>
        <p:txBody>
          <a:bodyPr wrap="square" rtlCol="0">
            <a:spAutoFit/>
          </a:bodyPr>
          <a:lstStyle/>
          <a:p>
            <a:pPr marL="285750" indent="-285750">
              <a:buFont typeface="Arial" panose="020B0604020202020204" pitchFamily="34" charset="0"/>
              <a:buChar char="•"/>
            </a:pPr>
            <a:r>
              <a:rPr lang="en-US" sz="2400" dirty="0"/>
              <a:t>90% of the EDA is done</a:t>
            </a:r>
          </a:p>
          <a:p>
            <a:pPr marL="285750" indent="-285750">
              <a:buFont typeface="Arial" panose="020B0604020202020204" pitchFamily="34" charset="0"/>
              <a:buChar char="•"/>
            </a:pPr>
            <a:r>
              <a:rPr lang="en-US" sz="2400" dirty="0"/>
              <a:t>Data Preparation is almost done</a:t>
            </a:r>
          </a:p>
          <a:p>
            <a:pPr marL="285750" indent="-285750">
              <a:buFont typeface="Arial" panose="020B0604020202020204" pitchFamily="34" charset="0"/>
              <a:buChar char="•"/>
            </a:pPr>
            <a:r>
              <a:rPr lang="en-US" sz="2400" dirty="0"/>
              <a:t>Now we have to implement following three algorithms</a:t>
            </a:r>
          </a:p>
          <a:p>
            <a:pPr marL="742950" lvl="1" indent="-285750">
              <a:buFont typeface="Wingdings" panose="05000000000000000000" pitchFamily="2" charset="2"/>
              <a:buChar char="Ø"/>
            </a:pPr>
            <a:r>
              <a:rPr lang="en-US" sz="2400" dirty="0"/>
              <a:t>Popularity Based Recommendation System Implementation  </a:t>
            </a:r>
          </a:p>
          <a:p>
            <a:pPr marL="742950" lvl="1" indent="-285750">
              <a:buFont typeface="Wingdings" panose="05000000000000000000" pitchFamily="2" charset="2"/>
              <a:buChar char="Ø"/>
            </a:pPr>
            <a:r>
              <a:rPr lang="en-US" sz="2400" dirty="0"/>
              <a:t>Collaborative Filtering Based Recommendation System Implementation . </a:t>
            </a:r>
          </a:p>
          <a:p>
            <a:pPr marL="742950" lvl="1" indent="-285750">
              <a:buFont typeface="Wingdings" panose="05000000000000000000" pitchFamily="2" charset="2"/>
              <a:buChar char="Ø"/>
            </a:pPr>
            <a:r>
              <a:rPr lang="en-US" sz="2400" dirty="0"/>
              <a:t>Content Based Recommendation System Implementation</a:t>
            </a:r>
          </a:p>
        </p:txBody>
      </p:sp>
    </p:spTree>
    <p:extLst>
      <p:ext uri="{BB962C8B-B14F-4D97-AF65-F5344CB8AC3E}">
        <p14:creationId xmlns:p14="http://schemas.microsoft.com/office/powerpoint/2010/main" val="18327051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802</TotalTime>
  <Words>444</Words>
  <Application>Microsoft Office PowerPoint</Application>
  <PresentationFormat>Widescreen</PresentationFormat>
  <Paragraphs>53</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Bookman Old Style</vt:lpstr>
      <vt:lpstr>Rockwell</vt:lpstr>
      <vt:lpstr>Wingdings</vt:lpstr>
      <vt:lpstr>Damask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Jairaj Kumar</dc:creator>
  <cp:lastModifiedBy>Jairaj Kumar</cp:lastModifiedBy>
  <cp:revision>19</cp:revision>
  <dcterms:created xsi:type="dcterms:W3CDTF">2021-06-13T18:56:09Z</dcterms:created>
  <dcterms:modified xsi:type="dcterms:W3CDTF">2021-06-14T08:18:48Z</dcterms:modified>
</cp:coreProperties>
</file>

<file path=docProps/thumbnail.jpeg>
</file>